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56"/>
  </p:notesMasterIdLst>
  <p:handoutMasterIdLst>
    <p:handoutMasterId r:id="rId57"/>
  </p:handoutMasterIdLst>
  <p:sldIdLst>
    <p:sldId id="256" r:id="rId2"/>
    <p:sldId id="345" r:id="rId3"/>
    <p:sldId id="269" r:id="rId4"/>
    <p:sldId id="352" r:id="rId5"/>
    <p:sldId id="310" r:id="rId6"/>
    <p:sldId id="311" r:id="rId7"/>
    <p:sldId id="312" r:id="rId8"/>
    <p:sldId id="336" r:id="rId9"/>
    <p:sldId id="313" r:id="rId10"/>
    <p:sldId id="353" r:id="rId11"/>
    <p:sldId id="326" r:id="rId12"/>
    <p:sldId id="258" r:id="rId13"/>
    <p:sldId id="327" r:id="rId14"/>
    <p:sldId id="257" r:id="rId15"/>
    <p:sldId id="293" r:id="rId16"/>
    <p:sldId id="297" r:id="rId17"/>
    <p:sldId id="337" r:id="rId18"/>
    <p:sldId id="342" r:id="rId19"/>
    <p:sldId id="292" r:id="rId20"/>
    <p:sldId id="325" r:id="rId21"/>
    <p:sldId id="283" r:id="rId22"/>
    <p:sldId id="308" r:id="rId23"/>
    <p:sldId id="309" r:id="rId24"/>
    <p:sldId id="285" r:id="rId25"/>
    <p:sldId id="290" r:id="rId26"/>
    <p:sldId id="275" r:id="rId27"/>
    <p:sldId id="301" r:id="rId28"/>
    <p:sldId id="274" r:id="rId29"/>
    <p:sldId id="334" r:id="rId30"/>
    <p:sldId id="317" r:id="rId31"/>
    <p:sldId id="314" r:id="rId32"/>
    <p:sldId id="329" r:id="rId33"/>
    <p:sldId id="335" r:id="rId34"/>
    <p:sldId id="343" r:id="rId35"/>
    <p:sldId id="344" r:id="rId36"/>
    <p:sldId id="330" r:id="rId37"/>
    <p:sldId id="331" r:id="rId38"/>
    <p:sldId id="357" r:id="rId39"/>
    <p:sldId id="341" r:id="rId40"/>
    <p:sldId id="324" r:id="rId41"/>
    <p:sldId id="328" r:id="rId42"/>
    <p:sldId id="351" r:id="rId43"/>
    <p:sldId id="332" r:id="rId44"/>
    <p:sldId id="346" r:id="rId45"/>
    <p:sldId id="347" r:id="rId46"/>
    <p:sldId id="354" r:id="rId47"/>
    <p:sldId id="355" r:id="rId48"/>
    <p:sldId id="348" r:id="rId49"/>
    <p:sldId id="349" r:id="rId50"/>
    <p:sldId id="356" r:id="rId51"/>
    <p:sldId id="333" r:id="rId52"/>
    <p:sldId id="350" r:id="rId53"/>
    <p:sldId id="266" r:id="rId54"/>
    <p:sldId id="358" r:id="rId55"/>
  </p:sldIdLst>
  <p:sldSz cx="9144000" cy="6858000" type="screen4x3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ADDB71E-95E7-4600-932B-2B2ADA0C4AD0}">
          <p14:sldIdLst>
            <p14:sldId id="256"/>
            <p14:sldId id="345"/>
            <p14:sldId id="269"/>
            <p14:sldId id="352"/>
            <p14:sldId id="310"/>
            <p14:sldId id="311"/>
            <p14:sldId id="312"/>
            <p14:sldId id="336"/>
            <p14:sldId id="313"/>
            <p14:sldId id="353"/>
            <p14:sldId id="326"/>
            <p14:sldId id="258"/>
            <p14:sldId id="327"/>
            <p14:sldId id="257"/>
            <p14:sldId id="293"/>
            <p14:sldId id="297"/>
            <p14:sldId id="337"/>
            <p14:sldId id="342"/>
            <p14:sldId id="292"/>
            <p14:sldId id="325"/>
            <p14:sldId id="283"/>
            <p14:sldId id="308"/>
            <p14:sldId id="309"/>
            <p14:sldId id="285"/>
            <p14:sldId id="290"/>
            <p14:sldId id="275"/>
            <p14:sldId id="301"/>
            <p14:sldId id="274"/>
            <p14:sldId id="334"/>
            <p14:sldId id="317"/>
            <p14:sldId id="314"/>
            <p14:sldId id="329"/>
          </p14:sldIdLst>
        </p14:section>
        <p14:section name="Untitled Section" id="{4931408C-5ECE-4B67-9FD8-9010265B306A}">
          <p14:sldIdLst>
            <p14:sldId id="335"/>
            <p14:sldId id="343"/>
            <p14:sldId id="344"/>
            <p14:sldId id="330"/>
            <p14:sldId id="331"/>
            <p14:sldId id="357"/>
            <p14:sldId id="341"/>
            <p14:sldId id="324"/>
            <p14:sldId id="328"/>
            <p14:sldId id="351"/>
            <p14:sldId id="332"/>
            <p14:sldId id="346"/>
            <p14:sldId id="347"/>
            <p14:sldId id="354"/>
            <p14:sldId id="355"/>
            <p14:sldId id="348"/>
            <p14:sldId id="349"/>
            <p14:sldId id="356"/>
            <p14:sldId id="333"/>
            <p14:sldId id="350"/>
            <p14:sldId id="266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3" y="0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698500"/>
            <a:ext cx="4643437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8" tIns="46220" rIns="92438" bIns="462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38" tIns="46220" rIns="92438" bIns="462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3" y="8829967"/>
            <a:ext cx="2982119" cy="464820"/>
          </a:xfrm>
          <a:prstGeom prst="rect">
            <a:avLst/>
          </a:prstGeom>
        </p:spPr>
        <p:txBody>
          <a:bodyPr vert="horz" lIns="92438" tIns="46220" rIns="92438" bIns="46220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cmelectronics.com/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www.sparkfun.com/" TargetMode="External"/><Relationship Id="rId12" Type="http://schemas.openxmlformats.org/officeDocument/2006/relationships/hyperlink" Target="mailto:cduey@msn.com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arn.adafruit.com/category/raspberry-pi" TargetMode="External"/><Relationship Id="rId11" Type="http://schemas.openxmlformats.org/officeDocument/2006/relationships/hyperlink" Target="https://github.com/Chuckduey/CSU_Pi_Class.git" TargetMode="External"/><Relationship Id="rId5" Type="http://schemas.openxmlformats.org/officeDocument/2006/relationships/hyperlink" Target="http://www.adafruit.com/" TargetMode="External"/><Relationship Id="rId10" Type="http://schemas.openxmlformats.org/officeDocument/2006/relationships/hyperlink" Target="http://www.instructables.com/howto/Raspberry+Pi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icrocenter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11030"/>
            <a:ext cx="7848600" cy="1241425"/>
          </a:xfrm>
        </p:spPr>
        <p:txBody>
          <a:bodyPr/>
          <a:lstStyle/>
          <a:p>
            <a:pPr algn="ctr"/>
            <a:r>
              <a:rPr lang="en-US" sz="4000" cap="none" dirty="0"/>
              <a:t>Raspberry Pi Sensors and Security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More Fun with Pi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Feb 13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endParaRPr lang="en-US" sz="2400" dirty="0"/>
          </a:p>
          <a:p>
            <a:r>
              <a:rPr lang="en-US" sz="2400" dirty="0"/>
              <a:t>Power hungry when compared to other micro controllers.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5590647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</a:t>
                      </a:r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WiFi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abg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Current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399478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895600" y="1046584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5410200" y="1024061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708046" y="2518325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3124200" y="3941964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5410200" y="3893531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3094462" y="5642964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5410199" y="5658053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960592" y="2513730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</a:t>
            </a:r>
            <a:r>
              <a:rPr lang="en-US" altLang="en-US" sz="1800" dirty="0" err="1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to’s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www.newark.com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0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2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</a:t>
            </a:r>
            <a:r>
              <a:rPr lang="en-US" dirty="0" err="1"/>
              <a:t>dd</a:t>
            </a:r>
            <a:r>
              <a:rPr lang="en-US" dirty="0"/>
              <a:t>” command. </a:t>
            </a:r>
          </a:p>
          <a:p>
            <a:pPr lvl="1"/>
            <a:r>
              <a:rPr lang="en-US" dirty="0"/>
              <a:t>Also the </a:t>
            </a:r>
            <a:r>
              <a:rPr lang="en-US" dirty="0" err="1"/>
              <a:t>ssh</a:t>
            </a:r>
            <a:r>
              <a:rPr lang="en-US" dirty="0"/>
              <a:t>, and </a:t>
            </a:r>
            <a:r>
              <a:rPr lang="en-US" dirty="0" err="1"/>
              <a:t>ssh</a:t>
            </a:r>
            <a:r>
              <a:rPr lang="en-US" dirty="0"/>
              <a:t>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 err="1"/>
              <a:t>PuTTY</a:t>
            </a:r>
            <a:r>
              <a:rPr lang="en-US" dirty="0"/>
              <a:t> - </a:t>
            </a:r>
            <a:r>
              <a:rPr lang="en-US" sz="2000" dirty="0"/>
              <a:t>creates a terminal window that can be used to “</a:t>
            </a:r>
            <a:r>
              <a:rPr lang="en-US" sz="2000" dirty="0" err="1"/>
              <a:t>ssh</a:t>
            </a:r>
            <a:r>
              <a:rPr lang="en-US" sz="2000" dirty="0"/>
              <a:t>” to any Linux computer on you network from a windows machine.</a:t>
            </a:r>
          </a:p>
          <a:p>
            <a:r>
              <a:rPr lang="en-US" dirty="0"/>
              <a:t>VNC/ </a:t>
            </a:r>
            <a:r>
              <a:rPr lang="en-US" dirty="0" err="1"/>
              <a:t>RealVNC</a:t>
            </a:r>
            <a:r>
              <a:rPr lang="en-US" dirty="0"/>
              <a:t>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2A or more - </a:t>
            </a:r>
            <a:r>
              <a:rPr lang="en-US" sz="2000" dirty="0"/>
              <a:t>While most computers are limited to 500mA of current on the USB port, it is easy to have more current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9679-3C7B-47F7-B9C4-F8D0A036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WinSCP File </a:t>
            </a:r>
            <a:r>
              <a:rPr lang="en-US"/>
              <a:t>browser between Pi an PC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7950A6-D4B0-4615-9FE4-BE6F65D1C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499" y="1600200"/>
            <a:ext cx="70790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43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83E6F-F67F-4C8A-9525-23C026A7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Pi Terminal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B43743-BA68-4872-AD56-A614139D5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71600"/>
            <a:ext cx="2676525" cy="138112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364779-AAB1-41B8-ABAB-0B84732ADA0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752601" y="1600200"/>
            <a:ext cx="1260628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2B4B0EC-84AE-4BDF-90BE-8FBB50462065}"/>
              </a:ext>
            </a:extLst>
          </p:cNvPr>
          <p:cNvSpPr txBox="1"/>
          <p:nvPr/>
        </p:nvSpPr>
        <p:spPr>
          <a:xfrm>
            <a:off x="3013229" y="14097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4B19D1-CBB1-4F63-8B48-8FF1C4787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713" y="1866900"/>
            <a:ext cx="5272087" cy="33869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2EF2C3-D1F2-4F58-9545-97FEDCD19CC0}"/>
              </a:ext>
            </a:extLst>
          </p:cNvPr>
          <p:cNvSpPr txBox="1"/>
          <p:nvPr/>
        </p:nvSpPr>
        <p:spPr>
          <a:xfrm>
            <a:off x="228600" y="54483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Tips:  &lt;Tab&gt; Auto complete </a:t>
            </a:r>
          </a:p>
          <a:p>
            <a:r>
              <a:rPr lang="en-US" dirty="0"/>
              <a:t>         Left mouse to select for copy, Center mouse to paste.</a:t>
            </a:r>
          </a:p>
          <a:p>
            <a:r>
              <a:rPr lang="en-US" dirty="0"/>
              <a:t>         ^c to stop a command</a:t>
            </a:r>
          </a:p>
          <a:p>
            <a:r>
              <a:rPr lang="en-US" dirty="0"/>
              <a:t>         Up Arrow to through previous commands.  </a:t>
            </a:r>
          </a:p>
          <a:p>
            <a:r>
              <a:rPr lang="en-US"/>
              <a:t>         Left </a:t>
            </a:r>
            <a:r>
              <a:rPr lang="en-US" dirty="0"/>
              <a:t>and Right arrows to edit line.</a:t>
            </a:r>
          </a:p>
        </p:txBody>
      </p:sp>
    </p:spTree>
    <p:extLst>
      <p:ext uri="{BB962C8B-B14F-4D97-AF65-F5344CB8AC3E}">
        <p14:creationId xmlns:p14="http://schemas.microsoft.com/office/powerpoint/2010/main" val="3698879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test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apt-get install (package) = get an package to install </a:t>
            </a:r>
          </a:p>
          <a:p>
            <a:r>
              <a:rPr lang="en-US" dirty="0"/>
              <a:t>apt-get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r>
              <a:rPr lang="en-US" dirty="0"/>
              <a:t>history = commands run in the past.  !(number) re-runs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E02F2-B14D-4882-AEA5-EBC9E849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We are Doing Today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F7CA3-DEFF-4631-83CF-9E7D6BA7B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6602"/>
            <a:ext cx="4800600" cy="4324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87A226-BF8F-498D-B83D-388394F9E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1600200"/>
            <a:ext cx="3829586" cy="2358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0F33B-645C-47ED-92A9-32D4ECE0F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4149313"/>
            <a:ext cx="3667125" cy="1781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85010-46D7-430D-82A5-54D40046C4D2}"/>
              </a:ext>
            </a:extLst>
          </p:cNvPr>
          <p:cNvSpPr txBox="1"/>
          <p:nvPr/>
        </p:nvSpPr>
        <p:spPr>
          <a:xfrm>
            <a:off x="457200" y="6019800"/>
            <a:ext cx="855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Languages used today: Python, C/C++, HTML, bash, and php.</a:t>
            </a:r>
          </a:p>
        </p:txBody>
      </p:sp>
    </p:spTree>
    <p:extLst>
      <p:ext uri="{BB962C8B-B14F-4D97-AF65-F5344CB8AC3E}">
        <p14:creationId xmlns:p14="http://schemas.microsoft.com/office/powerpoint/2010/main" val="2050367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2D8A-DD7F-40C5-BDFF-8C6E51C6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Text Editor with Code Context 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Geany</a:t>
            </a:r>
            <a:r>
              <a:rPr lang="en-US" dirty="0"/>
              <a:t>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E62BB9-3643-48DD-BE49-B5364F813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2241150"/>
            <a:ext cx="6766769" cy="4616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915498-8234-435E-BA42-760A6714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4454"/>
            <a:ext cx="2743200" cy="124690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DE7B147-3C3F-4645-80E4-8ECFA3AE5662}"/>
              </a:ext>
            </a:extLst>
          </p:cNvPr>
          <p:cNvCxnSpPr/>
          <p:nvPr/>
        </p:nvCxnSpPr>
        <p:spPr>
          <a:xfrm flipH="1">
            <a:off x="1975624" y="1514707"/>
            <a:ext cx="1066800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73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986" y="1295400"/>
            <a:ext cx="7088027" cy="4360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299" y="5655693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C9136-B38E-448E-88E1-244773877E7E}"/>
              </a:ext>
            </a:extLst>
          </p:cNvPr>
          <p:cNvSpPr txBox="1"/>
          <p:nvPr/>
        </p:nvSpPr>
        <p:spPr>
          <a:xfrm>
            <a:off x="0" y="6096000"/>
            <a:ext cx="922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ever setting up an Access Point be sure to use a secure passcode with WEP/WPA  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GPIO</a:t>
            </a:r>
          </a:p>
          <a:p>
            <a:pPr lvl="1"/>
            <a:r>
              <a:rPr lang="en-US" dirty="0"/>
              <a:t>Good for Controlling devices like relays, LEDs etc.</a:t>
            </a:r>
          </a:p>
          <a:p>
            <a:pPr lvl="1"/>
            <a:r>
              <a:rPr lang="en-US" dirty="0"/>
              <a:t>Also can be used as inputs.  Can be made to implement bus system.</a:t>
            </a:r>
          </a:p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199" y="5709796"/>
            <a:ext cx="3152775" cy="114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Hook up Relay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EEB7F-0715-4C06-9085-DCCBA9CB9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4953000"/>
          </a:xfrm>
        </p:spPr>
        <p:txBody>
          <a:bodyPr/>
          <a:lstStyle/>
          <a:p>
            <a:r>
              <a:rPr lang="en-US" dirty="0"/>
              <a:t>Connect Relay to Pin 3 of J9</a:t>
            </a:r>
          </a:p>
          <a:p>
            <a:r>
              <a:rPr lang="en-US" dirty="0"/>
              <a:t>Connect VDD to +5VSYS on J10, and GND on the same J9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0F973-7B23-464C-B0C4-A141F74F9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207068"/>
            <a:ext cx="6219825" cy="465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38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err="1"/>
              <a:t>Geany</a:t>
            </a:r>
            <a:r>
              <a:rPr lang="en-US" dirty="0"/>
              <a:t> looper.sh and LED_Blink.py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CF39F0-81C2-47E2-94F8-53DEB712F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93" y="1305380"/>
            <a:ext cx="8229600" cy="42472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F23F3-3AA6-44A0-B416-8E8BC808C101}"/>
              </a:ext>
            </a:extLst>
          </p:cNvPr>
          <p:cNvSpPr txBox="1"/>
          <p:nvPr/>
        </p:nvSpPr>
        <p:spPr>
          <a:xfrm>
            <a:off x="466493" y="5715000"/>
            <a:ext cx="837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“python LED_Blink.py” first then “./looper.sh”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70A3F7F-7AB3-4434-9C7F-F5C15AC0841A}"/>
              </a:ext>
            </a:extLst>
          </p:cNvPr>
          <p:cNvCxnSpPr/>
          <p:nvPr/>
        </p:nvCxnSpPr>
        <p:spPr>
          <a:xfrm flipH="1" flipV="1">
            <a:off x="5029200" y="2057400"/>
            <a:ext cx="38100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5DE8C1-ABB4-464F-B9C5-A97AD07D8913}"/>
              </a:ext>
            </a:extLst>
          </p:cNvPr>
          <p:cNvSpPr txBox="1"/>
          <p:nvPr/>
        </p:nvSpPr>
        <p:spPr>
          <a:xfrm>
            <a:off x="5384800" y="218403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676457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42E25B-6BB3-409C-875E-DE633AD2C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6096000" cy="27110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LED Control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1066800" y="3276600"/>
            <a:ext cx="6858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90700" y="30919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6209551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 on and off your Relay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930226-6C7D-4457-91BE-B6F2F553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035287"/>
            <a:ext cx="54483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1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243189-1743-47F1-B628-3A8FBBFC7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1371600"/>
            <a:ext cx="7048500" cy="35147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800" dirty="0" err="1"/>
              <a:t>Geany</a:t>
            </a:r>
            <a:r>
              <a:rPr lang="en-US" sz="2800" dirty="0"/>
              <a:t> button.py, button_demo.py and button.pwm.py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68A853-33AC-4827-879F-17EE328057C8}"/>
              </a:ext>
            </a:extLst>
          </p:cNvPr>
          <p:cNvSpPr txBox="1"/>
          <p:nvPr/>
        </p:nvSpPr>
        <p:spPr>
          <a:xfrm>
            <a:off x="685800" y="50292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button.py    - Press buttons….It senses, but it is a polling routine</a:t>
            </a:r>
          </a:p>
          <a:p>
            <a:r>
              <a:rPr lang="en-US" dirty="0"/>
              <a:t>python button_demo.py -  Buttons now are set up as events.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3A8086-EFB4-4969-91E2-81A8E1267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5724525"/>
            <a:ext cx="31718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30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164D-2A90-4CEC-8CAC-61176293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114300"/>
            <a:ext cx="8229600" cy="990600"/>
          </a:xfrm>
        </p:spPr>
        <p:txBody>
          <a:bodyPr/>
          <a:lstStyle/>
          <a:p>
            <a:r>
              <a:rPr lang="en-US" dirty="0"/>
              <a:t>I2C Bus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196-46BF-45D8-88B5-0FD6C59CA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838200"/>
            <a:ext cx="8229600" cy="5181600"/>
          </a:xfrm>
        </p:spPr>
        <p:txBody>
          <a:bodyPr/>
          <a:lstStyle/>
          <a:p>
            <a:r>
              <a:rPr lang="en-US" sz="2000" dirty="0"/>
              <a:t>The i2c bus is a bidirectional bus with 2 lines SDA and SCL.</a:t>
            </a:r>
          </a:p>
          <a:p>
            <a:r>
              <a:rPr lang="en-US" sz="2000" dirty="0"/>
              <a:t>This bus can have up to 117 devices. </a:t>
            </a:r>
          </a:p>
          <a:p>
            <a:r>
              <a:rPr lang="en-US" sz="2000" dirty="0"/>
              <a:t>i2cdetect  - Show the devices on an i2c bus</a:t>
            </a:r>
          </a:p>
          <a:p>
            <a:r>
              <a:rPr lang="en-US" sz="2000" dirty="0"/>
              <a:t>i2cget – read a register value from an i2c device</a:t>
            </a:r>
          </a:p>
          <a:p>
            <a:r>
              <a:rPr lang="en-US" sz="2000" dirty="0"/>
              <a:t>i2cset – write a value to an i2cdevice.</a:t>
            </a:r>
          </a:p>
          <a:p>
            <a:r>
              <a:rPr lang="en-US" sz="2000" dirty="0"/>
              <a:t>i2cdump – dump all the values available from an i2cdevice.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9F957-D7EA-4BF2-8895-85E79F80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5" y="3095625"/>
            <a:ext cx="62960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9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Different Hardware platforms.</a:t>
            </a:r>
          </a:p>
          <a:p>
            <a:r>
              <a:rPr lang="en-US" dirty="0"/>
              <a:t>Tips and Tools for the Raspberry Pi.</a:t>
            </a:r>
          </a:p>
          <a:p>
            <a:r>
              <a:rPr lang="en-US" dirty="0"/>
              <a:t>Detailed tour of the I/O ports and how to connect.</a:t>
            </a:r>
          </a:p>
          <a:p>
            <a:r>
              <a:rPr lang="en-US" dirty="0"/>
              <a:t>GPIO Relay and Buttons.</a:t>
            </a:r>
          </a:p>
          <a:p>
            <a:r>
              <a:rPr lang="en-US" dirty="0"/>
              <a:t>I2C Devices.  Hook up Pressure and Temp sensor.</a:t>
            </a:r>
          </a:p>
          <a:p>
            <a:r>
              <a:rPr lang="en-US" dirty="0"/>
              <a:t>I2C Devices LCD display and making Python Functions.</a:t>
            </a:r>
          </a:p>
          <a:p>
            <a:r>
              <a:rPr lang="en-US" dirty="0"/>
              <a:t>Bit Banged SPI and ADC using C programming.</a:t>
            </a:r>
          </a:p>
          <a:p>
            <a:r>
              <a:rPr lang="en-US" dirty="0"/>
              <a:t>Making a C program into a Python Function.</a:t>
            </a:r>
          </a:p>
          <a:p>
            <a:r>
              <a:rPr lang="en-US" dirty="0"/>
              <a:t>Getting on the Network IOT Security.</a:t>
            </a:r>
          </a:p>
          <a:p>
            <a:r>
              <a:rPr lang="en-US" dirty="0"/>
              <a:t>Creating and Opening Sockets.</a:t>
            </a:r>
          </a:p>
          <a:p>
            <a:r>
              <a:rPr lang="en-US" dirty="0"/>
              <a:t>Working with Port 80 aka HTTP</a:t>
            </a:r>
          </a:p>
          <a:p>
            <a:r>
              <a:rPr lang="en-US" dirty="0"/>
              <a:t>Making a secure HTTPS site for a Raspberry Pi Project.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3971-04D0-4440-B462-E80E2B95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Hook up the I2C Pressure temp sensor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57B20E-A529-4620-A6D6-E17673F3969A}"/>
              </a:ext>
            </a:extLst>
          </p:cNvPr>
          <p:cNvSpPr txBox="1"/>
          <p:nvPr/>
        </p:nvSpPr>
        <p:spPr>
          <a:xfrm>
            <a:off x="76200" y="1447800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GND to Ground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VSENSOR to VDD on Pressure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J11 SCL to SCL and SDA to SDA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I2cdetect –y 1   - You should see if it is correct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099C9-32A5-469E-9259-7D514A092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015054"/>
            <a:ext cx="3371850" cy="12189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EAE7D9-FFB2-4504-B40E-09C3E9E3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3233986"/>
            <a:ext cx="5305425" cy="362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11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A5D6-0365-4494-8E00-BAB7173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i2cdetect –y 1 – and see if it is hooked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3078A8-5D7F-4299-8EFC-FBD16E615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466850"/>
            <a:ext cx="4057650" cy="14668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DCB8F4D-C547-47D6-BB4C-218998B91B06}"/>
              </a:ext>
            </a:extLst>
          </p:cNvPr>
          <p:cNvSpPr txBox="1">
            <a:spLocks/>
          </p:cNvSpPr>
          <p:nvPr/>
        </p:nvSpPr>
        <p:spPr>
          <a:xfrm>
            <a:off x="457199" y="4638675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i2cset –y 1  0x60 0x26 0xb9 :dump again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64C7B-1167-4BFC-B59E-C2BE37F1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887" y="3733800"/>
            <a:ext cx="5610225" cy="904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B6EDB8-E43E-4C58-82C9-42CE364D239E}"/>
              </a:ext>
            </a:extLst>
          </p:cNvPr>
          <p:cNvSpPr txBox="1">
            <a:spLocks/>
          </p:cNvSpPr>
          <p:nvPr/>
        </p:nvSpPr>
        <p:spPr>
          <a:xfrm>
            <a:off x="457200" y="2957027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i2cdump –y 1  0x60 </a:t>
            </a:r>
            <a:r>
              <a:rPr lang="en-US" sz="3600" dirty="0" err="1"/>
              <a:t>i</a:t>
            </a:r>
            <a:r>
              <a:rPr lang="en-US" sz="3600" dirty="0"/>
              <a:t> :look at the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04F1E-B2B6-4F9A-A7EE-5A15DA54D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99" y="5629275"/>
            <a:ext cx="5486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30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D9398F9-F601-4062-AC24-E8D0AB73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2000" dirty="0" err="1"/>
              <a:t>Geany</a:t>
            </a:r>
            <a:r>
              <a:rPr lang="en-US" sz="2000" dirty="0"/>
              <a:t> pressure.py : See the output of the Pressure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F5E97-18E5-4D92-A765-55858081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" y="1295400"/>
            <a:ext cx="9144000" cy="491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25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3CBD-6455-473A-8921-CC43EE75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a whole other i2c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05A3F-1BE3-489E-82BE-DA58960DE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i2cdetect –y 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87645-29B5-4017-99C2-31B4FC2B8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57400"/>
            <a:ext cx="629602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475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7AC4-4D96-4C26-8BDF-8B96BDAF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Geany</a:t>
            </a:r>
            <a:r>
              <a:rPr lang="en-US" dirty="0"/>
              <a:t> LCD_basic.py – Explore i2c LCD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EE359-D28F-486C-A710-517AD1C07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3933" y="1600200"/>
            <a:ext cx="54161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9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8C1E-1FDE-4918-A4A7-A336D7E62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Geany</a:t>
            </a:r>
            <a:r>
              <a:rPr lang="en-US" sz="3200" dirty="0"/>
              <a:t> LCD_call_fun.py – Python Function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EF00B3-4E47-4E4C-BEA9-F0F82A11F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1" y="1295400"/>
            <a:ext cx="4191000" cy="2169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B14E-3C90-453B-8562-5EB231FD2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36" y="2667000"/>
            <a:ext cx="511192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25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59E5-D537-4522-99E9-89755518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and ADC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5CAFD-651B-45B7-BA15-7AD0A3218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8534400" cy="5181600"/>
          </a:xfrm>
        </p:spPr>
        <p:txBody>
          <a:bodyPr>
            <a:normAutofit/>
          </a:bodyPr>
          <a:lstStyle/>
          <a:p>
            <a:r>
              <a:rPr lang="en-US" sz="1800" dirty="0"/>
              <a:t>The SPI interface is a much higher speed interface than the I2C.  This uses 4 lines.  MOSI, MISO, CLK, and CS. </a:t>
            </a:r>
          </a:p>
          <a:p>
            <a:r>
              <a:rPr lang="en-US" sz="1800" dirty="0"/>
              <a:t>Here we will be using the MCP3208 ADC on the SPI Bus.</a:t>
            </a:r>
          </a:p>
          <a:p>
            <a:r>
              <a:rPr lang="en-US" sz="1800" dirty="0"/>
              <a:t>Hook up the Analog Temperature sensor.  Connect TEMP to J10 “A6” Pin for the analog input</a:t>
            </a:r>
          </a:p>
          <a:p>
            <a:r>
              <a:rPr lang="en-US" sz="1800" dirty="0"/>
              <a:t>Hook up VDD to J12 VSENSOR and GND to the same J12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FDB9F-9F70-4521-8384-72C48ECD9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7" y="3415120"/>
            <a:ext cx="4543425" cy="34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33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F670-D2E8-4D0D-8CCD-D0A8EFC17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Open </a:t>
            </a:r>
            <a:r>
              <a:rPr lang="en-US" sz="2800" dirty="0" err="1"/>
              <a:t>adc_test.c</a:t>
            </a:r>
            <a:r>
              <a:rPr lang="en-US" sz="2800" dirty="0"/>
              <a:t> with </a:t>
            </a:r>
            <a:r>
              <a:rPr lang="en-US" sz="2800" dirty="0" err="1"/>
              <a:t>Geany</a:t>
            </a:r>
            <a:r>
              <a:rPr lang="en-US" sz="2800" dirty="0"/>
              <a:t>, compile, link, and run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CB916-9634-4AB8-90D3-BB38316D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71600"/>
            <a:ext cx="8248650" cy="53721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929143-7A9F-427C-95AC-B3980E8FE2BE}"/>
              </a:ext>
            </a:extLst>
          </p:cNvPr>
          <p:cNvCxnSpPr>
            <a:cxnSpLocks/>
          </p:cNvCxnSpPr>
          <p:nvPr/>
        </p:nvCxnSpPr>
        <p:spPr>
          <a:xfrm flipV="1">
            <a:off x="2971800" y="2209800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F8DABB-1B30-4CA7-9574-D74B7F7E149B}"/>
              </a:ext>
            </a:extLst>
          </p:cNvPr>
          <p:cNvCxnSpPr>
            <a:cxnSpLocks/>
          </p:cNvCxnSpPr>
          <p:nvPr/>
        </p:nvCxnSpPr>
        <p:spPr>
          <a:xfrm flipH="1" flipV="1">
            <a:off x="3291418" y="2226734"/>
            <a:ext cx="116416" cy="1354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DB88FF-9420-4E27-84A8-5B6D33E3B902}"/>
              </a:ext>
            </a:extLst>
          </p:cNvPr>
          <p:cNvCxnSpPr/>
          <p:nvPr/>
        </p:nvCxnSpPr>
        <p:spPr>
          <a:xfrm flipH="1" flipV="1">
            <a:off x="3886200" y="2209800"/>
            <a:ext cx="15240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B68DDA-9DB2-439A-A456-2F667114D0A6}"/>
              </a:ext>
            </a:extLst>
          </p:cNvPr>
          <p:cNvSpPr txBox="1"/>
          <p:nvPr/>
        </p:nvSpPr>
        <p:spPr>
          <a:xfrm>
            <a:off x="25908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974BD-69EC-4F53-A3DB-BFB3B67F8B0C}"/>
              </a:ext>
            </a:extLst>
          </p:cNvPr>
          <p:cNvSpPr txBox="1"/>
          <p:nvPr/>
        </p:nvSpPr>
        <p:spPr>
          <a:xfrm>
            <a:off x="3238500" y="2349500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350B2E-6F8C-4901-A51B-57C9DA75955B}"/>
              </a:ext>
            </a:extLst>
          </p:cNvPr>
          <p:cNvSpPr txBox="1"/>
          <p:nvPr/>
        </p:nvSpPr>
        <p:spPr>
          <a:xfrm>
            <a:off x="3886200" y="2353733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32806616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CA84B-F849-439A-8E10-7FEA7A31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 Bit-Bang SPI in Python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1112BD-ADDE-4DE1-B0B5-2FA16047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1752600"/>
            <a:ext cx="7639050" cy="483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412A84-F42F-4F64-8A01-07CEE1D1C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275" y="5676900"/>
            <a:ext cx="4886325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1464DB-443C-4CAB-9699-B571601FD813}"/>
              </a:ext>
            </a:extLst>
          </p:cNvPr>
          <p:cNvSpPr txBox="1"/>
          <p:nvPr/>
        </p:nvSpPr>
        <p:spPr>
          <a:xfrm>
            <a:off x="304800" y="1371600"/>
            <a:ext cx="8382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</a:t>
            </a:r>
            <a:r>
              <a:rPr lang="en-US" dirty="0" err="1"/>
              <a:t>adcPythonC.c</a:t>
            </a:r>
            <a:r>
              <a:rPr lang="en-US" dirty="0"/>
              <a:t> and ADC_Python.py.  Run the ADC_Python.py file.</a:t>
            </a:r>
          </a:p>
        </p:txBody>
      </p:sp>
    </p:spTree>
    <p:extLst>
      <p:ext uri="{BB962C8B-B14F-4D97-AF65-F5344CB8AC3E}">
        <p14:creationId xmlns:p14="http://schemas.microsoft.com/office/powerpoint/2010/main" val="1788753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1CA2-C3D9-42F1-9D90-5522D12A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8E523-FA3D-4B62-BE5A-05D36418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0.  Do not use Default Passwords</a:t>
            </a:r>
          </a:p>
          <a:p>
            <a:pPr marL="0" indent="0">
              <a:buNone/>
            </a:pPr>
            <a:r>
              <a:rPr lang="en-US" dirty="0"/>
              <a:t>1.  Never store plain text passwords use MD5/SHA hash.</a:t>
            </a:r>
          </a:p>
          <a:p>
            <a:pPr marL="0" indent="0">
              <a:buNone/>
            </a:pPr>
            <a:r>
              <a:rPr lang="en-US" dirty="0"/>
              <a:t>2.  Wireless use encryption. (WEP)</a:t>
            </a:r>
          </a:p>
          <a:p>
            <a:pPr marL="0" indent="0">
              <a:buNone/>
            </a:pPr>
            <a:r>
              <a:rPr lang="en-US" dirty="0"/>
              <a:t>3.  Use secure sockets when communicating beyond local</a:t>
            </a:r>
          </a:p>
          <a:p>
            <a:pPr marL="0" indent="0">
              <a:buNone/>
            </a:pPr>
            <a:r>
              <a:rPr lang="en-US" dirty="0"/>
              <a:t>      network. HTTPS over HTTP.  </a:t>
            </a:r>
            <a:r>
              <a:rPr lang="en-US" dirty="0" err="1"/>
              <a:t>ngrok</a:t>
            </a:r>
            <a:r>
              <a:rPr lang="en-US" dirty="0"/>
              <a:t> can be used.</a:t>
            </a:r>
          </a:p>
          <a:p>
            <a:pPr marL="0" indent="0">
              <a:buNone/>
            </a:pPr>
            <a:r>
              <a:rPr lang="en-US" dirty="0"/>
              <a:t>4.  Use SSH which uses TLS/SSL Transport Layer Security</a:t>
            </a:r>
          </a:p>
          <a:p>
            <a:pPr marL="0" indent="0">
              <a:buNone/>
            </a:pPr>
            <a:r>
              <a:rPr lang="en-US" dirty="0"/>
              <a:t>      / Secure Socket Layer</a:t>
            </a:r>
          </a:p>
          <a:p>
            <a:pPr marL="0" indent="0">
              <a:buNone/>
            </a:pPr>
            <a:r>
              <a:rPr lang="en-US" dirty="0"/>
              <a:t>5.  Only open required sockets.</a:t>
            </a:r>
          </a:p>
          <a:p>
            <a:pPr marL="0" indent="0">
              <a:buNone/>
            </a:pPr>
            <a:r>
              <a:rPr lang="en-US" dirty="0"/>
              <a:t>6.  Make sure your socket can take anything. Buffer </a:t>
            </a:r>
          </a:p>
          <a:p>
            <a:pPr marL="0" indent="0">
              <a:buNone/>
            </a:pPr>
            <a:r>
              <a:rPr lang="en-US" dirty="0"/>
              <a:t>     over-runs have been used as successful attacks.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07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3692-1D2A-4593-9D1B-05FC2AC8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Via Sockets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9F185D-0B49-47A4-ADE5-99A3ACDA6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sz="1800" dirty="0"/>
              <a:t>In </a:t>
            </a:r>
            <a:r>
              <a:rPr lang="en-US" sz="1800" dirty="0" err="1"/>
              <a:t>Geany</a:t>
            </a:r>
            <a:r>
              <a:rPr lang="en-US" sz="1800" dirty="0"/>
              <a:t> open up socket_server.py, socket_client.py and socket_cl_addr.py</a:t>
            </a:r>
          </a:p>
          <a:p>
            <a:r>
              <a:rPr lang="en-US" sz="1800" dirty="0"/>
              <a:t>In one </a:t>
            </a:r>
            <a:r>
              <a:rPr lang="en-US" sz="1800" b="1" dirty="0"/>
              <a:t>terminal</a:t>
            </a:r>
            <a:r>
              <a:rPr lang="en-US" sz="1800" dirty="0"/>
              <a:t> start up the Socket Server “</a:t>
            </a:r>
            <a:r>
              <a:rPr lang="en-US" sz="1800" b="1" dirty="0"/>
              <a:t>python socket_server.py</a:t>
            </a:r>
            <a:r>
              <a:rPr lang="en-US" sz="1800" dirty="0"/>
              <a:t>”</a:t>
            </a:r>
          </a:p>
          <a:p>
            <a:r>
              <a:rPr lang="en-US" sz="1800" dirty="0"/>
              <a:t>In a different terminal run a “ </a:t>
            </a:r>
            <a:r>
              <a:rPr lang="en-US" sz="1800" b="1" dirty="0"/>
              <a:t>python socket_client.py</a:t>
            </a:r>
            <a:r>
              <a:rPr lang="en-US" sz="1800" dirty="0"/>
              <a:t>” and send a message.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56FC52-1448-4B13-8EB0-0FB7050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38400"/>
            <a:ext cx="6534150" cy="33974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737741-B0DA-4681-94B7-76F82BC17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34" y="5827343"/>
            <a:ext cx="9144000" cy="9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61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73B0-2AE7-41F5-A421-FBB1D992C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fun over the LAN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49632-ECE2-4225-BE53-7AB8CE4DFD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138" y="2057400"/>
            <a:ext cx="4819180" cy="472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AB7B1A-99A4-48D1-8D10-B90AE7C5E14E}"/>
              </a:ext>
            </a:extLst>
          </p:cNvPr>
          <p:cNvSpPr txBox="1"/>
          <p:nvPr/>
        </p:nvSpPr>
        <p:spPr>
          <a:xfrm>
            <a:off x="304800" y="13716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your IP address by typing “ifconfig”   Trade addresses with neighbors</a:t>
            </a:r>
          </a:p>
          <a:p>
            <a:r>
              <a:rPr lang="en-US" dirty="0"/>
              <a:t>Then use “python socket_cl_addr.py” to send data to your neighbor.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64242F-564E-4204-9578-E093C0D3B48A}"/>
              </a:ext>
            </a:extLst>
          </p:cNvPr>
          <p:cNvCxnSpPr>
            <a:cxnSpLocks/>
          </p:cNvCxnSpPr>
          <p:nvPr/>
        </p:nvCxnSpPr>
        <p:spPr>
          <a:xfrm>
            <a:off x="4800600" y="3733800"/>
            <a:ext cx="2362200" cy="1066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7D0FFB-1F41-4EF3-A124-2982C4BC6055}"/>
              </a:ext>
            </a:extLst>
          </p:cNvPr>
          <p:cNvCxnSpPr/>
          <p:nvPr/>
        </p:nvCxnSpPr>
        <p:spPr>
          <a:xfrm flipV="1">
            <a:off x="4953000" y="4840070"/>
            <a:ext cx="2209800" cy="1941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8C63FD-6615-4464-B542-227DF79767F9}"/>
              </a:ext>
            </a:extLst>
          </p:cNvPr>
          <p:cNvSpPr txBox="1"/>
          <p:nvPr/>
        </p:nvSpPr>
        <p:spPr>
          <a:xfrm>
            <a:off x="7162800" y="3886200"/>
            <a:ext cx="198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 </a:t>
            </a:r>
            <a:r>
              <a:rPr lang="en-US" dirty="0" err="1"/>
              <a:t>nmap</a:t>
            </a:r>
            <a:r>
              <a:rPr lang="en-US" dirty="0"/>
              <a:t> probe looking at this port.</a:t>
            </a:r>
          </a:p>
          <a:p>
            <a:endParaRPr lang="en-US" dirty="0"/>
          </a:p>
          <a:p>
            <a:r>
              <a:rPr lang="en-US" dirty="0"/>
              <a:t>If there is an open port, be prepared for it to be probed!</a:t>
            </a:r>
          </a:p>
        </p:txBody>
      </p:sp>
    </p:spTree>
    <p:extLst>
      <p:ext uri="{BB962C8B-B14F-4D97-AF65-F5344CB8AC3E}">
        <p14:creationId xmlns:p14="http://schemas.microsoft.com/office/powerpoint/2010/main" val="3960137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E177-68DA-4ECF-8366-84A58A7F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33400"/>
            <a:ext cx="8991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When Ever Opening a Port Make it Resilient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09E422-47D8-49A5-942E-9D1466E1B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4" y="1600200"/>
            <a:ext cx="626165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83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75025-781E-429A-A3C8-F5E31F2B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reserved port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11BB7-0D0A-47DF-8486-4D1C3FA6F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876800"/>
          </a:xfrm>
        </p:spPr>
        <p:txBody>
          <a:bodyPr/>
          <a:lstStyle/>
          <a:p>
            <a:r>
              <a:rPr lang="en-US" dirty="0"/>
              <a:t>21 – FTP File Transfer Protocol</a:t>
            </a:r>
          </a:p>
          <a:p>
            <a:r>
              <a:rPr lang="en-US" dirty="0"/>
              <a:t>22 – SSH/SCP – SSL/TLS Secure Socket Layer</a:t>
            </a:r>
          </a:p>
          <a:p>
            <a:r>
              <a:rPr lang="en-US" dirty="0"/>
              <a:t>23 – Telnet – Unencrypted communications</a:t>
            </a:r>
          </a:p>
          <a:p>
            <a:r>
              <a:rPr lang="en-US" dirty="0"/>
              <a:t>80 – HTTP – Primary HTTP port</a:t>
            </a:r>
          </a:p>
          <a:p>
            <a:r>
              <a:rPr lang="en-US" dirty="0"/>
              <a:t>443 – HTTPS – HTTP over SSL/TLS Encrypted connection</a:t>
            </a:r>
          </a:p>
          <a:p>
            <a:pPr marL="274320" lvl="1" indent="0">
              <a:buNone/>
            </a:pPr>
            <a:r>
              <a:rPr lang="en-US" dirty="0"/>
              <a:t>*Requires third party certificate to authenticate. </a:t>
            </a:r>
          </a:p>
          <a:p>
            <a:pPr marL="0" indent="0">
              <a:buNone/>
            </a:pPr>
            <a:r>
              <a:rPr lang="en-US" sz="2800" dirty="0"/>
              <a:t>We will need stop the existing web services: Type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600" b="1" dirty="0" err="1"/>
              <a:t>sudo</a:t>
            </a:r>
            <a:r>
              <a:rPr lang="en-US" sz="3600" b="1" dirty="0"/>
              <a:t> service apache2 stop</a:t>
            </a:r>
          </a:p>
        </p:txBody>
      </p:sp>
    </p:spTree>
    <p:extLst>
      <p:ext uri="{BB962C8B-B14F-4D97-AF65-F5344CB8AC3E}">
        <p14:creationId xmlns:p14="http://schemas.microsoft.com/office/powerpoint/2010/main" val="10747610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FC65F6-A616-4BDC-908E-6E4075D2199D}"/>
              </a:ext>
            </a:extLst>
          </p:cNvPr>
          <p:cNvCxnSpPr/>
          <p:nvPr/>
        </p:nvCxnSpPr>
        <p:spPr>
          <a:xfrm>
            <a:off x="4338636" y="487903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97755A-5B8F-4BFD-8E54-71C4F2761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Looking at basic HTML and Serving </a:t>
            </a:r>
            <a:br>
              <a:rPr lang="en-US" dirty="0"/>
            </a:br>
            <a:r>
              <a:rPr lang="en-US" dirty="0"/>
              <a:t>via Request Response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39075-D300-4073-9A67-7508CAE9E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Geany</a:t>
            </a:r>
            <a:r>
              <a:rPr lang="en-US" dirty="0"/>
              <a:t> hello.html and hello_web.py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6ECD1-7BE0-433A-B16E-9B1941644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79594"/>
            <a:ext cx="2466975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CC557-648A-495E-89CB-457AB402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712" y="2296356"/>
            <a:ext cx="542925" cy="333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2B57BE-E886-467F-BB6E-18C58943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975" y="2057400"/>
            <a:ext cx="3552825" cy="112395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CB16D7-AAEA-4D58-9233-793933117F4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000375" y="2460594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0FD90B-03BF-4531-9F24-CA67E6E9A3E7}"/>
              </a:ext>
            </a:extLst>
          </p:cNvPr>
          <p:cNvCxnSpPr/>
          <p:nvPr/>
        </p:nvCxnSpPr>
        <p:spPr>
          <a:xfrm>
            <a:off x="4338637" y="2466142"/>
            <a:ext cx="795337" cy="245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854D92-63AC-47A0-992E-01D6DDB24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" y="3118116"/>
            <a:ext cx="4565666" cy="37258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C7F8B5-FFDD-4D05-B874-DE81C7C3DCF1}"/>
              </a:ext>
            </a:extLst>
          </p:cNvPr>
          <p:cNvSpPr txBox="1"/>
          <p:nvPr/>
        </p:nvSpPr>
        <p:spPr>
          <a:xfrm>
            <a:off x="5029200" y="4648200"/>
            <a:ext cx="4108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sudo</a:t>
            </a:r>
            <a:r>
              <a:rPr lang="en-US" sz="2400" b="1" dirty="0"/>
              <a:t> python hello_web.py </a:t>
            </a:r>
          </a:p>
        </p:txBody>
      </p:sp>
    </p:spTree>
    <p:extLst>
      <p:ext uri="{BB962C8B-B14F-4D97-AF65-F5344CB8AC3E}">
        <p14:creationId xmlns:p14="http://schemas.microsoft.com/office/powerpoint/2010/main" val="20575753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41C8-B6B3-4FD0-A509-1ACAB7353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 Web browser open </a:t>
            </a:r>
            <a:r>
              <a:rPr lang="en-US" b="1" dirty="0"/>
              <a:t>localhost</a:t>
            </a:r>
            <a:r>
              <a:rPr lang="en-US" dirty="0"/>
              <a:t>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B39A4A-FACA-44EE-B3C8-1854EABE8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650" y="2124075"/>
            <a:ext cx="636270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160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27DE7-219F-4467-BFA9-28708BB3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some Real Fun!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261AD-AF46-4EC0-8F54-959AC784D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python web.py</a:t>
            </a:r>
          </a:p>
          <a:p>
            <a:r>
              <a:rPr lang="en-US" dirty="0"/>
              <a:t>Open a webpage to localhost</a:t>
            </a:r>
          </a:p>
          <a:p>
            <a:r>
              <a:rPr lang="en-US" dirty="0"/>
              <a:t>Watch your LCD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E1700-1B86-46AA-8258-2407AF5AB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14893"/>
            <a:ext cx="6019800" cy="385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794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06C01-2669-4E1F-98DA-1BADEBC2E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“web.py” with Geany.py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F30620-4970-48F9-ADAA-54CDFC0B2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304" y="1905000"/>
            <a:ext cx="4787392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41C22-558F-4351-B879-7A85F29BC94C}"/>
              </a:ext>
            </a:extLst>
          </p:cNvPr>
          <p:cNvSpPr txBox="1"/>
          <p:nvPr/>
        </p:nvSpPr>
        <p:spPr>
          <a:xfrm>
            <a:off x="381000" y="1524000"/>
            <a:ext cx="419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the pieces are together</a:t>
            </a:r>
          </a:p>
        </p:txBody>
      </p:sp>
    </p:spTree>
    <p:extLst>
      <p:ext uri="{BB962C8B-B14F-4D97-AF65-F5344CB8AC3E}">
        <p14:creationId xmlns:p14="http://schemas.microsoft.com/office/powerpoint/2010/main" val="6220978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6614-23EE-4781-907B-5498D0B06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153400" cy="1447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Close your web browser to localhost and Share </a:t>
            </a:r>
            <a:r>
              <a:rPr lang="en-US" dirty="0" err="1"/>
              <a:t>ip</a:t>
            </a:r>
            <a:r>
              <a:rPr lang="en-US" dirty="0"/>
              <a:t> addresses and open other lab station  webpages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921D33-BC08-44DE-9428-7B54DF216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9712" y="2095500"/>
            <a:ext cx="61245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19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FEAD-C9A2-4376-8253-7294F5FA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There is an observer on the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3E7F95-48BC-48DA-8C91-71007F29E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1" y="1600200"/>
            <a:ext cx="5674056" cy="512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Microchip PIC or other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5269A-E877-4921-AACC-8B7707F178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5410200"/>
            <a:ext cx="1490662" cy="12170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10E060-2D4D-4448-810A-FFB834753D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48600" y="5113370"/>
            <a:ext cx="1295400" cy="174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CDE6-FEFF-4736-A5D3-AC49E3CA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</a:t>
            </a:r>
            <a:r>
              <a:rPr lang="en-US" dirty="0" err="1"/>
              <a:t>ngrok</a:t>
            </a:r>
            <a:r>
              <a:rPr lang="en-US" dirty="0"/>
              <a:t>’ is a tool to secure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D801-51DC-4CE2-B284-3A99EEABF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another terminal window and enter ‘./</a:t>
            </a:r>
            <a:r>
              <a:rPr lang="en-US" dirty="0" err="1"/>
              <a:t>ngrok</a:t>
            </a:r>
            <a:r>
              <a:rPr lang="en-US" dirty="0"/>
              <a:t> http 80’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the https address listed in your terminal. This can also be used by any web browser connected to the internet.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56AE6-6031-4CC3-B26B-E1335E677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2281237"/>
            <a:ext cx="59340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571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3F87-8BBB-4561-A4BC-395C0B8C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Wireshark Data Capture HTTPS via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EC7294-78D2-4A49-B3C6-B188D1DF0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820" y="1600200"/>
            <a:ext cx="672636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379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81B3-6C9D-42EF-9494-536FA06D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Even running on the Pi, the Data cannot be read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94EE86-C991-4BA6-842C-05694413C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234" y="1600200"/>
            <a:ext cx="697353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52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AB7-EFDC-432D-9404-4F262EBE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4D77-CC7A-4A8E-B015-0F9506500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Download latest NOOBS and update.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Enable SSH, VNC, I2C, Serial.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/boot/config.txt turn on i2c_vc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mraa</a:t>
            </a:r>
            <a:r>
              <a:rPr lang="en-US" dirty="0"/>
              <a:t> and </a:t>
            </a:r>
            <a:r>
              <a:rPr lang="en-US" dirty="0" err="1"/>
              <a:t>CSU_Pi_Class</a:t>
            </a:r>
            <a:r>
              <a:rPr lang="en-US" dirty="0"/>
              <a:t> form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cmake</a:t>
            </a:r>
            <a:r>
              <a:rPr lang="en-US" sz="1800" dirty="0"/>
              <a:t> </a:t>
            </a:r>
            <a:r>
              <a:rPr lang="en-US" sz="1800" dirty="0" err="1"/>
              <a:t>automake</a:t>
            </a:r>
            <a:r>
              <a:rPr lang="en-US" sz="1800" dirty="0"/>
              <a:t> libpcre3-dev </a:t>
            </a:r>
            <a:r>
              <a:rPr lang="en-US" sz="1800" dirty="0" err="1"/>
              <a:t>byacc</a:t>
            </a:r>
            <a:r>
              <a:rPr lang="en-US" sz="1800" dirty="0"/>
              <a:t> flex swig3.0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</a:t>
            </a:r>
            <a:r>
              <a:rPr lang="en-US" dirty="0" err="1"/>
              <a:t>mraa</a:t>
            </a:r>
            <a:r>
              <a:rPr lang="en-US" dirty="0"/>
              <a:t> $&gt; </a:t>
            </a:r>
            <a:r>
              <a:rPr lang="en-US" dirty="0" err="1"/>
              <a:t>mkdir</a:t>
            </a:r>
            <a:r>
              <a:rPr lang="en-US" dirty="0"/>
              <a:t> build  cd build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cmake</a:t>
            </a:r>
            <a:r>
              <a:rPr lang="en-US" sz="1800" dirty="0"/>
              <a:t> -D BUILDSWIGNODE=off -D CMAKE_INSTALL_PREFIX=/</a:t>
            </a:r>
            <a:r>
              <a:rPr lang="en-US" sz="1800" dirty="0" err="1"/>
              <a:t>usr</a:t>
            </a:r>
            <a:r>
              <a:rPr lang="en-US" sz="1800" dirty="0"/>
              <a:t> ..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$&gt; make $&gt; </a:t>
            </a:r>
            <a:r>
              <a:rPr lang="en-US" sz="1800" dirty="0" err="1"/>
              <a:t>sudo</a:t>
            </a:r>
            <a:r>
              <a:rPr lang="en-US" sz="1800" dirty="0"/>
              <a:t> make install (</a:t>
            </a:r>
            <a:r>
              <a:rPr lang="en-US" sz="1800" dirty="0" err="1"/>
              <a:t>sudo</a:t>
            </a:r>
            <a:r>
              <a:rPr lang="en-US" sz="1800" dirty="0"/>
              <a:t> ln -s libmraa.so.2.0.0 libmraa.so.1)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apt-get install apache2 php7.0 octave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cp –R </a:t>
            </a:r>
            <a:r>
              <a:rPr lang="en-US" dirty="0" err="1"/>
              <a:t>CSU_Pi_Class</a:t>
            </a:r>
            <a:r>
              <a:rPr lang="en-US" dirty="0"/>
              <a:t>/html/* /var/www/html/.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/>
              <a:t>sudo</a:t>
            </a:r>
            <a:r>
              <a:rPr lang="en-US" sz="1800" dirty="0"/>
              <a:t> ln –s /home/pi/</a:t>
            </a:r>
            <a:r>
              <a:rPr lang="en-US" sz="1800" dirty="0" err="1"/>
              <a:t>CSU_Pi_Class</a:t>
            </a:r>
            <a:r>
              <a:rPr lang="en-US" sz="1800" dirty="0"/>
              <a:t>/html/test.html /var/www/html/test.html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2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add-ons.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Smaller low speed microprocessors</a:t>
            </a:r>
          </a:p>
          <a:p>
            <a:endParaRPr lang="en-US" sz="2400" dirty="0"/>
          </a:p>
          <a:p>
            <a:r>
              <a:rPr lang="en-US" sz="2400" dirty="0"/>
              <a:t>No operating system </a:t>
            </a:r>
          </a:p>
          <a:p>
            <a:endParaRPr lang="en-US" sz="2400" dirty="0"/>
          </a:p>
          <a:p>
            <a:r>
              <a:rPr lang="en-US" sz="2400" dirty="0"/>
              <a:t>One programming language C/C++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</a:t>
            </a:r>
            <a:r>
              <a:rPr lang="en-US" sz="2400" dirty="0" err="1"/>
              <a:t>WiFi</a:t>
            </a:r>
            <a:r>
              <a:rPr lang="en-US" sz="2400" dirty="0"/>
              <a:t>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One programming language C/C++.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</a:t>
            </a:r>
            <a:r>
              <a:rPr lang="en-US" sz="2400" dirty="0" err="1"/>
              <a:t>WiFi</a:t>
            </a:r>
            <a:r>
              <a:rPr lang="en-US" sz="2400" dirty="0"/>
              <a:t>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PyCom</a:t>
            </a:r>
            <a:r>
              <a:rPr lang="en-US" dirty="0"/>
              <a:t>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 err="1"/>
              <a:t>uPython</a:t>
            </a:r>
            <a:r>
              <a:rPr lang="en-US" sz="2400" dirty="0"/>
              <a:t>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One programming language </a:t>
            </a:r>
            <a:r>
              <a:rPr lang="en-US" sz="2400" dirty="0" err="1"/>
              <a:t>uPython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BeagleBone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Analog inputs.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as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2729</Words>
  <Application>Microsoft Office PowerPoint</Application>
  <PresentationFormat>On-screen Show (4:3)</PresentationFormat>
  <Paragraphs>436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7" baseType="lpstr">
      <vt:lpstr>Arial</vt:lpstr>
      <vt:lpstr>Calibri</vt:lpstr>
      <vt:lpstr>Clarity</vt:lpstr>
      <vt:lpstr>Raspberry Pi Sensors and Security More Fun with Pi</vt:lpstr>
      <vt:lpstr>This is What We are Doing Today</vt:lpstr>
      <vt:lpstr>Outline:</vt:lpstr>
      <vt:lpstr>Major Programming Languages</vt:lpstr>
      <vt:lpstr>Microchip PIC or other Standalone Microprocessor </vt:lpstr>
      <vt:lpstr>Arduino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PowerPoint Presentation</vt:lpstr>
      <vt:lpstr>Some Raspberry Pi Resources</vt:lpstr>
      <vt:lpstr>Important Raspberry Pi Tips</vt:lpstr>
      <vt:lpstr>Useful Tools</vt:lpstr>
      <vt:lpstr>WinSCP File browser between Pi an PC</vt:lpstr>
      <vt:lpstr>Open a Pi Terminal</vt:lpstr>
      <vt:lpstr>Terminal window commands</vt:lpstr>
      <vt:lpstr>Text Editor with Code Context  “Geany”</vt:lpstr>
      <vt:lpstr>Raspberry Pi as Wireless Access Point</vt:lpstr>
      <vt:lpstr>Raspberry Pi I/O*</vt:lpstr>
      <vt:lpstr>GPIO Pin out*</vt:lpstr>
      <vt:lpstr>Now For Fun and Games with the Pi</vt:lpstr>
      <vt:lpstr>Hook up Relay</vt:lpstr>
      <vt:lpstr>Geany looper.sh and LED_Blink.py</vt:lpstr>
      <vt:lpstr>Web Page LED Control</vt:lpstr>
      <vt:lpstr>Geany button.py, button_demo.py and button.pwm.py</vt:lpstr>
      <vt:lpstr>I2C Bus and Tools</vt:lpstr>
      <vt:lpstr>Hook up the I2C Pressure temp sensor</vt:lpstr>
      <vt:lpstr>i2cdetect –y 1 – and see if it is hooked up</vt:lpstr>
      <vt:lpstr>Geany pressure.py : See the output of the Pressure sensor</vt:lpstr>
      <vt:lpstr>Look at a whole other i2c bus</vt:lpstr>
      <vt:lpstr>Geany LCD_basic.py – Explore i2c LCD</vt:lpstr>
      <vt:lpstr>Geany LCD_call_fun.py – Python Function</vt:lpstr>
      <vt:lpstr>SPI and ADC</vt:lpstr>
      <vt:lpstr>Open adc_test.c with Geany, compile, link, and run</vt:lpstr>
      <vt:lpstr>Use C Bit-Bang SPI in Python</vt:lpstr>
      <vt:lpstr>IOT Security</vt:lpstr>
      <vt:lpstr>Communicating Via Sockets</vt:lpstr>
      <vt:lpstr>Now for some fun over the LAN</vt:lpstr>
      <vt:lpstr>When Ever Opening a Port Make it Resilient </vt:lpstr>
      <vt:lpstr>Different reserved port functions</vt:lpstr>
      <vt:lpstr>Looking at basic HTML and Serving  via Request Response Cycle</vt:lpstr>
      <vt:lpstr>In a Web browser open localhost </vt:lpstr>
      <vt:lpstr>Now for some Real Fun!</vt:lpstr>
      <vt:lpstr>Open “web.py” with Geany.py</vt:lpstr>
      <vt:lpstr>Close your web browser to localhost and Share ip addresses and open other lab station  webpages</vt:lpstr>
      <vt:lpstr>There is an observer on the network</vt:lpstr>
      <vt:lpstr>‘ngrok’ is a tool to secure your data</vt:lpstr>
      <vt:lpstr>Wireshark Data Capture HTTPS via ngrok</vt:lpstr>
      <vt:lpstr>Even running on the Pi, the Data cannot be read</vt:lpstr>
      <vt:lpstr>Thanks !!! Have Fun With  Raspberry Pi</vt:lpstr>
      <vt:lpstr>Steps to create the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2019-07-29T02:13:55Z</dcterms:modified>
</cp:coreProperties>
</file>

<file path=docProps/thumbnail.jpeg>
</file>